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99" r:id="rId3"/>
    <p:sldId id="372" r:id="rId4"/>
    <p:sldId id="373" r:id="rId5"/>
    <p:sldId id="288" r:id="rId6"/>
    <p:sldId id="355" r:id="rId7"/>
    <p:sldId id="266" r:id="rId8"/>
    <p:sldId id="374" r:id="rId9"/>
    <p:sldId id="375" r:id="rId10"/>
    <p:sldId id="291" r:id="rId11"/>
    <p:sldId id="354" r:id="rId12"/>
    <p:sldId id="305" r:id="rId13"/>
    <p:sldId id="376" r:id="rId14"/>
    <p:sldId id="377" r:id="rId15"/>
    <p:sldId id="316" r:id="rId16"/>
    <p:sldId id="35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15" autoAdjust="0"/>
    <p:restoredTop sz="94624" autoAdjust="0"/>
  </p:normalViewPr>
  <p:slideViewPr>
    <p:cSldViewPr>
      <p:cViewPr>
        <p:scale>
          <a:sx n="90" d="100"/>
          <a:sy n="90" d="100"/>
        </p:scale>
        <p:origin x="-504" y="8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DDCDD-1B47-4E7C-A5EE-E2E7F95CB9A6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22C0A-A66C-4230-82CD-F639202474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22C0A-A66C-4230-82CD-F639202474B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928670"/>
            <a:ext cx="8072462" cy="4429156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Результаты входных проверочных  работ по предметам  учащихся </a:t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классов 2016-2017 учебного года </a:t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4071942"/>
            <a:ext cx="4328485" cy="633541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214338"/>
            <a:ext cx="749808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714356"/>
            <a:ext cx="7498080" cy="5300666"/>
          </a:xfrm>
        </p:spPr>
        <p:txBody>
          <a:bodyPr>
            <a:normAutofit/>
          </a:bodyPr>
          <a:lstStyle/>
          <a:p>
            <a:pPr marL="596646" lvl="0" indent="-51435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Результаты  входной проверочной   работы по русскому языку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классах считать удовлетворительными, показатели успеваемости недостаточными.</a:t>
            </a:r>
          </a:p>
          <a:p>
            <a:pPr marL="596646" lvl="0" indent="-51435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lvl="0" indent="-51435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-428652"/>
            <a:ext cx="7719274" cy="1357322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428604"/>
            <a:ext cx="8001056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0070C0"/>
                </a:solidFill>
              </a:rPr>
              <a:t>.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руководителям: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-  на заседаниях ШМО проанализировать результаты проверочных работ по русскому языку и  запланировать систему мер, направленных на улучшение и стабилизацию результатов учащихся  к концу 2016-2017 учебного года;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- организовать работу учителей по устранению выявленных пробелов в знаниях учащихся во внеурочное время, на дополнительных занятиях.</a:t>
            </a:r>
          </a:p>
          <a:p>
            <a:pPr marL="596646" indent="-51435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учителям: </a:t>
            </a:r>
          </a:p>
          <a:p>
            <a:pPr marL="596646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- с целью ликвидации пробелов в знаниях организовать работу с учащимися по индивидуальным планам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(срок: постоянно)</a:t>
            </a:r>
          </a:p>
          <a:p>
            <a:pPr marL="596646" indent="-514350">
              <a:buNone/>
            </a:pPr>
            <a:endParaRPr 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0"/>
            <a:ext cx="7498080" cy="4800600"/>
          </a:xfrm>
        </p:spPr>
        <p:txBody>
          <a:bodyPr>
            <a:normAutofit fontScale="25000" lnSpcReduction="20000"/>
          </a:bodyPr>
          <a:lstStyle/>
          <a:p>
            <a:pPr lvl="3">
              <a:buNone/>
            </a:pPr>
            <a:endParaRPr lang="ru-RU" sz="1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3">
              <a:buNone/>
            </a:pPr>
            <a:r>
              <a:rPr lang="ru-RU" sz="1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  <a:p>
            <a:pPr lvl="3">
              <a:buNone/>
            </a:pPr>
            <a:endParaRPr lang="ru-RU" sz="4400" b="1" i="1" dirty="0" smtClean="0"/>
          </a:p>
          <a:p>
            <a:pPr>
              <a:buNone/>
            </a:pP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Всего учащихся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865</a:t>
            </a:r>
            <a:endParaRPr lang="ru-RU" sz="1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Приняли участие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821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(95%)</a:t>
            </a:r>
          </a:p>
          <a:p>
            <a:pPr>
              <a:buNone/>
            </a:pP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«5» -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213 (26%)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«4» -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379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46%)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«3» -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217 (26%) </a:t>
            </a:r>
            <a:endParaRPr lang="ru-RU" sz="1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«2» –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 (2%)              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Успеваемость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 –  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98,5%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Качество знаний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72%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Средняя оценка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-   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,9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-285776"/>
            <a:ext cx="749808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Таблица результатов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8" y="500043"/>
          <a:ext cx="8072494" cy="6405254"/>
        </p:xfrm>
        <a:graphic>
          <a:graphicData uri="http://schemas.openxmlformats.org/drawingml/2006/table">
            <a:tbl>
              <a:tblPr/>
              <a:tblGrid>
                <a:gridCol w="1987727"/>
                <a:gridCol w="607619"/>
                <a:gridCol w="658446"/>
                <a:gridCol w="658446"/>
                <a:gridCol w="658446"/>
                <a:gridCol w="658446"/>
                <a:gridCol w="658446"/>
                <a:gridCol w="658446"/>
                <a:gridCol w="658446"/>
                <a:gridCol w="868026"/>
              </a:tblGrid>
              <a:tr h="6894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Кол детей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Выполняли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Успев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Ср.оценка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     77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Гимназия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Лицей №12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-357214"/>
            <a:ext cx="749808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Таблица результатов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8" y="500042"/>
          <a:ext cx="8001056" cy="6266221"/>
        </p:xfrm>
        <a:graphic>
          <a:graphicData uri="http://schemas.openxmlformats.org/drawingml/2006/table">
            <a:tbl>
              <a:tblPr/>
              <a:tblGrid>
                <a:gridCol w="2214578"/>
                <a:gridCol w="571504"/>
                <a:gridCol w="642942"/>
                <a:gridCol w="642942"/>
                <a:gridCol w="714380"/>
                <a:gridCol w="571504"/>
                <a:gridCol w="529726"/>
                <a:gridCol w="658446"/>
                <a:gridCol w="658446"/>
                <a:gridCol w="796588"/>
              </a:tblGrid>
              <a:tr h="571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Кол детей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Выполняли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Успев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Ср.оценка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Ивановская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Подлесная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Каркалинская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Ново-Сережкинская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Керлигачская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Сугушлинская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Тимяшевская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СОШ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Старокувакская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СОШ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91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Старо-Иштерякская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0970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Зеленорощинская СОШ 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Шугуровская СОШ 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975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Новоиштерякская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 НШДС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Урдалинская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Зай-Каратайская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Куакбашская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Урмышлинская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Старописьмянская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Нижнечершилинская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Сарабикуловская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3032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Новочершилинская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 НШДС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Федотовская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ООШ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3600" b="1" dirty="0" smtClean="0">
                <a:solidFill>
                  <a:srgbClr val="0070C0"/>
                </a:solidFill>
              </a:rPr>
              <a:t> :  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071546"/>
            <a:ext cx="74980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071546"/>
            <a:ext cx="70723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Результаты  входной проверочной работы по окружающему миру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классах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считать удовлетворительными, показатели успеваемости недостаточными.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-428652"/>
            <a:ext cx="7719274" cy="1357322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428604"/>
            <a:ext cx="8001056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0070C0"/>
                </a:solidFill>
              </a:rPr>
              <a:t>.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руководителям: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-  на заседаниях ШМО проанализировать результаты проверочных работ по окружающему миру и  запланировать систему мер, направленных на улучшение и стабилизацию результатов учащихся  к концу  2016-2017 учебного года;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- организовать работу учителей по устранению выявленных пробелов в знаниях учащихся во внеурочное время, на дополнительных занятиях.</a:t>
            </a:r>
          </a:p>
          <a:p>
            <a:pPr marL="596646" indent="-51435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учителям: </a:t>
            </a:r>
          </a:p>
          <a:p>
            <a:pPr marL="596646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- с целью ликвидации пробелов в знаниях организовать работу с учащимися по индивидуальным планам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(срок: постоянно)</a:t>
            </a:r>
          </a:p>
          <a:p>
            <a:pPr marL="596646" indent="-514350">
              <a:buNone/>
            </a:pPr>
            <a:endParaRPr 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5920" y="928670"/>
            <a:ext cx="7498080" cy="48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Всего учащихся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865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Приняли участие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820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(95%)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«5»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%),   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«4»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382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47%), 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«3»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227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28%),   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«2»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  2%),  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Успеваемость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97%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Качество знаний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70%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Средняя оценка  -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,9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-357214"/>
            <a:ext cx="749808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Таблица результатов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28662" y="642918"/>
          <a:ext cx="8143932" cy="5690430"/>
        </p:xfrm>
        <a:graphic>
          <a:graphicData uri="http://schemas.openxmlformats.org/drawingml/2006/table">
            <a:tbl>
              <a:tblPr/>
              <a:tblGrid>
                <a:gridCol w="1785950"/>
                <a:gridCol w="785818"/>
                <a:gridCol w="714380"/>
                <a:gridCol w="768966"/>
                <a:gridCol w="658446"/>
                <a:gridCol w="658446"/>
                <a:gridCol w="658446"/>
                <a:gridCol w="658446"/>
                <a:gridCol w="658446"/>
                <a:gridCol w="796588"/>
              </a:tblGrid>
              <a:tr h="642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Кол детей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Выполняли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Успев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Ср.оценка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ООШ №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     75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98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98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Гимназия №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94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Лицей №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-357214"/>
            <a:ext cx="749808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Таблица результатов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9" y="500042"/>
          <a:ext cx="8072493" cy="6195096"/>
        </p:xfrm>
        <a:graphic>
          <a:graphicData uri="http://schemas.openxmlformats.org/drawingml/2006/table">
            <a:tbl>
              <a:tblPr/>
              <a:tblGrid>
                <a:gridCol w="2286015"/>
                <a:gridCol w="500066"/>
                <a:gridCol w="642942"/>
                <a:gridCol w="483215"/>
                <a:gridCol w="658446"/>
                <a:gridCol w="658446"/>
                <a:gridCol w="658446"/>
                <a:gridCol w="658446"/>
                <a:gridCol w="658446"/>
                <a:gridCol w="868025"/>
              </a:tblGrid>
              <a:tr h="428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Кол детей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Выполняли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Успев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Ср.оценка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320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Ивановская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Подлесная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Каркалинская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Ново-Сережкинская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Керлигачская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Сугушлинская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Тимяшевская СОШ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Старокувакская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СОШ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91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Старо-Иштерякская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0970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Зеленорощинская СОШ 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Шугуровская СОШ 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Новоиштерякская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 НШДС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89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Урдалинская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Зай-Каратайская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Куакбашская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Урмышлинская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Старописьмянская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Нижнечершилинская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Сарабикуловская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Новочершилинская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 НШДС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Федотовская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-642966"/>
            <a:ext cx="8576530" cy="206060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785794"/>
            <a:ext cx="7498080" cy="501491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1.Результаты  входной  проверочной   работы по математике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 3 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классах считать удовлетворительными, </a:t>
            </a:r>
          </a:p>
          <a:p>
            <a:pPr lvl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показатели успеваемости </a:t>
            </a:r>
          </a:p>
          <a:p>
            <a:pPr lvl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недостаточными.</a:t>
            </a:r>
          </a:p>
          <a:p>
            <a:pPr lvl="0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3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-428652"/>
            <a:ext cx="7719274" cy="1357322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001056" cy="59293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0070C0"/>
                </a:solidFill>
              </a:rPr>
              <a:t>.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руководителям: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 на заседаниях ШМО проанализировать результаты входных проверочных работ по математике и  запланировать систему мер, направленных на улучшение и стабилизацию результатов учащихся  к концу 2016-2017 учебного года;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- организовать работу учителей по устранению выявленных пробелов в знаниях учащихся во внеурочное время, на дополнительных занятиях.</a:t>
            </a:r>
          </a:p>
          <a:p>
            <a:pPr marL="596646" indent="-51435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учителям: </a:t>
            </a:r>
          </a:p>
          <a:p>
            <a:pPr marL="596646" indent="-51435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целью ликвидации пробелов в знаниях организовать работу с учащимися по индивидуальным планам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(срок: постоянно)</a:t>
            </a:r>
          </a:p>
          <a:p>
            <a:pPr marL="596646" indent="-514350">
              <a:spcBef>
                <a:spcPts val="0"/>
              </a:spcBef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643042" y="-3857676"/>
            <a:ext cx="7143800" cy="45720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65922" y="785794"/>
            <a:ext cx="7478078" cy="246698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Всего учащихся по муниципальному району –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865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Приняли участие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815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94%)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«5»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157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(19,3%)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«4»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397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( 48,7%)      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«3»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235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29%)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«2»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( 3%)             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Успеваемость –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97%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Качество знаний –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68%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Средняя оценка –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3,8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64291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Таблица результатов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1" y="500043"/>
          <a:ext cx="8072493" cy="6287271"/>
        </p:xfrm>
        <a:graphic>
          <a:graphicData uri="http://schemas.openxmlformats.org/drawingml/2006/table">
            <a:tbl>
              <a:tblPr/>
              <a:tblGrid>
                <a:gridCol w="2061420"/>
                <a:gridCol w="608462"/>
                <a:gridCol w="659360"/>
                <a:gridCol w="738020"/>
                <a:gridCol w="737442"/>
                <a:gridCol w="659360"/>
                <a:gridCol w="492207"/>
                <a:gridCol w="659360"/>
                <a:gridCol w="659360"/>
                <a:gridCol w="797502"/>
              </a:tblGrid>
              <a:tr h="571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Кол детей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Выполняли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Успев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Ср. оценка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     75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       55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3,3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4,6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Гимназия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Лицей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-285776"/>
            <a:ext cx="749808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Таблица результатов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0" y="571480"/>
          <a:ext cx="8143932" cy="6130397"/>
        </p:xfrm>
        <a:graphic>
          <a:graphicData uri="http://schemas.openxmlformats.org/drawingml/2006/table">
            <a:tbl>
              <a:tblPr/>
              <a:tblGrid>
                <a:gridCol w="2214578"/>
                <a:gridCol w="571504"/>
                <a:gridCol w="543161"/>
                <a:gridCol w="738020"/>
                <a:gridCol w="737442"/>
                <a:gridCol w="659360"/>
                <a:gridCol w="492207"/>
                <a:gridCol w="758900"/>
                <a:gridCol w="642942"/>
                <a:gridCol w="785818"/>
              </a:tblGrid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Кол детей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Выполняли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Успев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Ср. оценка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Ивановская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Подлесная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Каркалинская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Ново-Сережкинская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Керлигачская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Сугушлинская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Тимяшевская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СОШ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975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Старокувакская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СОШ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91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Старо-Иштерякская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0970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Зеленорощинская СОШ 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Шугуровская СОШ 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Новоиштерякская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 НШДС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Урдалинская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Зай-Каратайская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Куакбашская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6330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Урмышлинская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Старописьмянская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Нижнечершилинская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Сарабикуловская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Новочершилинская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 НШДС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Федотовская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lnDef>
      <a:spPr>
        <a:ln w="25400">
          <a:solidFill>
            <a:srgbClr val="0070C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3975</TotalTime>
  <Words>1485</Words>
  <Application>Microsoft Office PowerPoint</Application>
  <PresentationFormat>Экран (4:3)</PresentationFormat>
  <Paragraphs>1123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                                     Результаты входных проверочных  работ по предметам  учащихся  3 классов 2016-2017 учебного года   </vt:lpstr>
      <vt:lpstr>              Математика</vt:lpstr>
      <vt:lpstr>                       Таблица результатов</vt:lpstr>
      <vt:lpstr>                      Таблица результатов</vt:lpstr>
      <vt:lpstr>   Выводы:</vt:lpstr>
      <vt:lpstr>Слайд 6</vt:lpstr>
      <vt:lpstr>               Русский язык </vt:lpstr>
      <vt:lpstr>                   Таблица результатов</vt:lpstr>
      <vt:lpstr>                             Таблица результатов</vt:lpstr>
      <vt:lpstr>   Выводы:</vt:lpstr>
      <vt:lpstr>Слайд 11</vt:lpstr>
      <vt:lpstr>Слайд 12</vt:lpstr>
      <vt:lpstr>                        Таблица результатов</vt:lpstr>
      <vt:lpstr>                       Таблица результатов</vt:lpstr>
      <vt:lpstr>  Выводы :  </vt:lpstr>
      <vt:lpstr>Слайд 16</vt:lpstr>
    </vt:vector>
  </TitlesOfParts>
  <Company>ИМЦ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диагностического тестирования по математике  за 1 полугодие  2012-2013 учебного года. </dc:title>
  <dc:creator>РС</dc:creator>
  <cp:lastModifiedBy>Mac93</cp:lastModifiedBy>
  <cp:revision>548</cp:revision>
  <dcterms:created xsi:type="dcterms:W3CDTF">2012-12-17T07:09:56Z</dcterms:created>
  <dcterms:modified xsi:type="dcterms:W3CDTF">2016-10-04T19:49:45Z</dcterms:modified>
</cp:coreProperties>
</file>